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1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5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FE1B17F-70F3-4540-9DBC-D3E97B620D65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4B2475A-9FF0-4D96-8D6A-9316875128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4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5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6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5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8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cky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981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467600" cy="4893647"/>
          </a:xfrm>
          <a:prstGeom prst="rect">
            <a:avLst/>
          </a:prstGeom>
          <a:solidFill>
            <a:srgbClr val="CC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Times New Roman" pitchFamily="18" charset="0"/>
              </a:rPr>
              <a:t>Bien </a:t>
            </a:r>
            <a:r>
              <a:rPr lang="en-US" sz="6000" dirty="0" err="1">
                <a:latin typeface="Times New Roman" pitchFamily="18" charset="0"/>
              </a:rPr>
              <a:t>Dit</a:t>
            </a:r>
            <a:r>
              <a:rPr lang="en-US" sz="6000" dirty="0">
                <a:latin typeface="Times New Roman" pitchFamily="18" charset="0"/>
              </a:rPr>
              <a:t> I</a:t>
            </a:r>
          </a:p>
          <a:p>
            <a:pPr algn="ctr">
              <a:spcBef>
                <a:spcPct val="50000"/>
              </a:spcBef>
            </a:pPr>
            <a:r>
              <a:rPr lang="en-US" sz="5400" dirty="0" err="1">
                <a:latin typeface="Times New Roman" pitchFamily="18" charset="0"/>
              </a:rPr>
              <a:t>Chapitre</a:t>
            </a:r>
            <a:r>
              <a:rPr lang="en-US" sz="5400" dirty="0">
                <a:latin typeface="Times New Roman" pitchFamily="18" charset="0"/>
              </a:rPr>
              <a:t> 1, </a:t>
            </a:r>
            <a:r>
              <a:rPr lang="en-US" sz="5400" dirty="0" err="1">
                <a:latin typeface="Times New Roman" pitchFamily="18" charset="0"/>
              </a:rPr>
              <a:t>Vocabulaire</a:t>
            </a:r>
            <a:r>
              <a:rPr lang="en-US" sz="5400" dirty="0">
                <a:latin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</a:rPr>
              <a:t>2</a:t>
            </a:r>
          </a:p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Times New Roman" pitchFamily="18" charset="0"/>
              </a:rPr>
              <a:t>Part 2</a:t>
            </a:r>
            <a:endParaRPr lang="en-US" sz="54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Dans</a:t>
            </a:r>
            <a:r>
              <a:rPr lang="en-US" sz="6000" dirty="0">
                <a:solidFill>
                  <a:schemeClr val="bg1"/>
                </a:solidFill>
                <a:latin typeface="Times New Roman" pitchFamily="18" charset="0"/>
              </a:rPr>
              <a:t> la </a:t>
            </a: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salle</a:t>
            </a:r>
            <a:r>
              <a:rPr lang="en-US" sz="6000" dirty="0">
                <a:solidFill>
                  <a:schemeClr val="bg1"/>
                </a:solidFill>
                <a:latin typeface="Times New Roman" pitchFamily="18" charset="0"/>
              </a:rPr>
              <a:t> de </a:t>
            </a: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classe</a:t>
            </a:r>
            <a:endParaRPr lang="en-US" sz="6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8" name="Picture 4" descr="PHYLLI_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638800"/>
            <a:ext cx="1828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5105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Created by: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971800" y="54864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latin typeface="Vladimir Script" pitchFamily="66" charset="0"/>
              </a:rPr>
              <a:t>Dimick</a:t>
            </a: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73152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09" fill="hold"/>
                                        <p:tgtEl>
                                          <p:spTgt spid="30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3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3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07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mtClean="0">
                <a:solidFill>
                  <a:schemeClr val="tx1"/>
                </a:solidFill>
              </a:rPr>
              <a:t>AVOIR: HAVE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600200" y="1524000"/>
          <a:ext cx="57150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That’s  </a:t>
                      </a:r>
                      <a:r>
                        <a:rPr lang="en-US" dirty="0" err="1" smtClean="0"/>
                        <a:t>avoir</a:t>
                      </a:r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We’re sure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 an A!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76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mtClean="0">
                <a:solidFill>
                  <a:schemeClr val="tx1"/>
                </a:solidFill>
              </a:rPr>
              <a:t>AVOIR: HAVE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600200" y="1524000"/>
          <a:ext cx="57150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That’s  </a:t>
                      </a:r>
                      <a:r>
                        <a:rPr lang="en-US" dirty="0" err="1" smtClean="0"/>
                        <a:t>avoir</a:t>
                      </a:r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We’re sure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 an A!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89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mtClean="0">
                <a:solidFill>
                  <a:schemeClr val="tx1"/>
                </a:solidFill>
              </a:rPr>
              <a:t>AVOIR: HAVE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600200" y="1524000"/>
          <a:ext cx="57150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That’s  </a:t>
                      </a:r>
                      <a:r>
                        <a:rPr lang="en-US" dirty="0" err="1" smtClean="0"/>
                        <a:t>avoir</a:t>
                      </a:r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We’re sure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 an A!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mtClean="0">
                <a:solidFill>
                  <a:schemeClr val="tx1"/>
                </a:solidFill>
              </a:rPr>
              <a:t>AVOIR: HAVE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600200" y="1524000"/>
          <a:ext cx="57150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avons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avez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ont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ont</a:t>
                      </a:r>
                      <a:endParaRPr lang="en-US" sz="4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On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That’s  </a:t>
                      </a:r>
                      <a:r>
                        <a:rPr lang="en-US" dirty="0" err="1" smtClean="0"/>
                        <a:t>avoir</a:t>
                      </a:r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We’re sure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 an A!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Curved Up Arrow 9"/>
          <p:cNvSpPr/>
          <p:nvPr/>
        </p:nvSpPr>
        <p:spPr>
          <a:xfrm>
            <a:off x="5410200" y="24384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Up Arrow 10"/>
          <p:cNvSpPr/>
          <p:nvPr/>
        </p:nvSpPr>
        <p:spPr>
          <a:xfrm>
            <a:off x="5410200" y="31242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>
            <a:off x="5105400" y="3810000"/>
            <a:ext cx="914400" cy="228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Up Arrow 12"/>
          <p:cNvSpPr/>
          <p:nvPr/>
        </p:nvSpPr>
        <p:spPr>
          <a:xfrm>
            <a:off x="5334000" y="45720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8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mtClean="0">
                <a:solidFill>
                  <a:schemeClr val="tx1"/>
                </a:solidFill>
              </a:rPr>
              <a:t>AVOIR: HAVE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600200" y="1524000"/>
          <a:ext cx="57150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avons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avez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ont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ont</a:t>
                      </a:r>
                      <a:endParaRPr lang="en-US" sz="4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That’s  </a:t>
                      </a:r>
                      <a:r>
                        <a:rPr lang="en-US" dirty="0" err="1" smtClean="0"/>
                        <a:t>avoir</a:t>
                      </a:r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We’re sure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 an A!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Curved Up Arrow 9"/>
          <p:cNvSpPr/>
          <p:nvPr/>
        </p:nvSpPr>
        <p:spPr>
          <a:xfrm>
            <a:off x="5410200" y="24384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Up Arrow 10"/>
          <p:cNvSpPr/>
          <p:nvPr/>
        </p:nvSpPr>
        <p:spPr>
          <a:xfrm>
            <a:off x="5410200" y="31242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>
            <a:off x="5105400" y="3810000"/>
            <a:ext cx="914400" cy="228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Up Arrow 12"/>
          <p:cNvSpPr/>
          <p:nvPr/>
        </p:nvSpPr>
        <p:spPr>
          <a:xfrm>
            <a:off x="5334000" y="4572000"/>
            <a:ext cx="6096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8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18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or Une?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600" i="1" smtClean="0"/>
              <a:t>Use </a:t>
            </a:r>
            <a:r>
              <a:rPr lang="en-US" sz="3600" i="1" u="sng" smtClean="0">
                <a:solidFill>
                  <a:srgbClr val="FF0000"/>
                </a:solidFill>
              </a:rPr>
              <a:t>un</a:t>
            </a:r>
            <a:r>
              <a:rPr lang="en-US" sz="3600" i="1" smtClean="0"/>
              <a:t> for masculine nouns</a:t>
            </a:r>
          </a:p>
          <a:p>
            <a:r>
              <a:rPr lang="en-US" sz="4000" smtClean="0"/>
              <a:t>Un garçon</a:t>
            </a:r>
          </a:p>
          <a:p>
            <a:r>
              <a:rPr lang="en-US" sz="4000" smtClean="0"/>
              <a:t>Un élève</a:t>
            </a:r>
          </a:p>
          <a:p>
            <a:r>
              <a:rPr lang="en-US" sz="4000" smtClean="0"/>
              <a:t>Un prof</a:t>
            </a:r>
          </a:p>
        </p:txBody>
      </p:sp>
      <p:sp>
        <p:nvSpPr>
          <p:cNvPr id="34820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4000" i="1" smtClean="0"/>
              <a:t>Use </a:t>
            </a:r>
            <a:r>
              <a:rPr lang="en-US" sz="4000" i="1" u="sng" smtClean="0">
                <a:solidFill>
                  <a:srgbClr val="FF0000"/>
                </a:solidFill>
              </a:rPr>
              <a:t>une</a:t>
            </a:r>
            <a:r>
              <a:rPr lang="en-US" sz="4000" i="1" smtClean="0"/>
              <a:t> for feminine nouns</a:t>
            </a:r>
          </a:p>
          <a:p>
            <a:r>
              <a:rPr lang="en-US" sz="4000" smtClean="0"/>
              <a:t>Une fille</a:t>
            </a:r>
          </a:p>
          <a:p>
            <a:r>
              <a:rPr lang="en-US" sz="4000" smtClean="0"/>
              <a:t>Une élève</a:t>
            </a:r>
          </a:p>
          <a:p>
            <a:r>
              <a:rPr lang="en-US" sz="4000" smtClean="0"/>
              <a:t>Une prof</a:t>
            </a:r>
          </a:p>
          <a:p>
            <a:endParaRPr lang="en-US" smtClean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4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smtClean="0"/>
              <a:t>FIN</a:t>
            </a:r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3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2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cky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981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467600" cy="4893647"/>
          </a:xfrm>
          <a:prstGeom prst="rect">
            <a:avLst/>
          </a:prstGeom>
          <a:solidFill>
            <a:srgbClr val="CC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Times New Roman" pitchFamily="18" charset="0"/>
              </a:rPr>
              <a:t>Bien </a:t>
            </a:r>
            <a:r>
              <a:rPr lang="en-US" sz="6000" dirty="0" err="1">
                <a:latin typeface="Times New Roman" pitchFamily="18" charset="0"/>
              </a:rPr>
              <a:t>Dit</a:t>
            </a:r>
            <a:r>
              <a:rPr lang="en-US" sz="6000" dirty="0">
                <a:latin typeface="Times New Roman" pitchFamily="18" charset="0"/>
              </a:rPr>
              <a:t> I</a:t>
            </a:r>
          </a:p>
          <a:p>
            <a:pPr algn="ctr">
              <a:spcBef>
                <a:spcPct val="50000"/>
              </a:spcBef>
            </a:pPr>
            <a:r>
              <a:rPr lang="en-US" sz="5400" dirty="0" err="1">
                <a:latin typeface="Times New Roman" pitchFamily="18" charset="0"/>
              </a:rPr>
              <a:t>Chapitre</a:t>
            </a:r>
            <a:r>
              <a:rPr lang="en-US" sz="5400" dirty="0">
                <a:latin typeface="Times New Roman" pitchFamily="18" charset="0"/>
              </a:rPr>
              <a:t> 1, </a:t>
            </a:r>
            <a:r>
              <a:rPr lang="en-US" sz="5400" dirty="0" err="1">
                <a:latin typeface="Times New Roman" pitchFamily="18" charset="0"/>
              </a:rPr>
              <a:t>Vocabulaire</a:t>
            </a:r>
            <a:r>
              <a:rPr lang="en-US" sz="5400" dirty="0">
                <a:latin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</a:rPr>
              <a:t>2</a:t>
            </a:r>
          </a:p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Times New Roman" pitchFamily="18" charset="0"/>
              </a:rPr>
              <a:t>Part 2</a:t>
            </a:r>
            <a:endParaRPr lang="en-US" sz="54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Dans</a:t>
            </a:r>
            <a:r>
              <a:rPr lang="en-US" sz="6000" dirty="0">
                <a:solidFill>
                  <a:schemeClr val="bg1"/>
                </a:solidFill>
                <a:latin typeface="Times New Roman" pitchFamily="18" charset="0"/>
              </a:rPr>
              <a:t> la </a:t>
            </a: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salle</a:t>
            </a:r>
            <a:r>
              <a:rPr lang="en-US" sz="6000" dirty="0">
                <a:solidFill>
                  <a:schemeClr val="bg1"/>
                </a:solidFill>
                <a:latin typeface="Times New Roman" pitchFamily="18" charset="0"/>
              </a:rPr>
              <a:t> de </a:t>
            </a:r>
            <a:r>
              <a:rPr lang="en-US" sz="6000" dirty="0" err="1">
                <a:solidFill>
                  <a:schemeClr val="bg1"/>
                </a:solidFill>
                <a:latin typeface="Times New Roman" pitchFamily="18" charset="0"/>
              </a:rPr>
              <a:t>classe</a:t>
            </a:r>
            <a:endParaRPr lang="en-US" sz="6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2" name="Picture 4" descr="PHYLLI_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638800"/>
            <a:ext cx="1828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09600" y="5105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Created by: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971800" y="54864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latin typeface="Vladimir Script" pitchFamily="66" charset="0"/>
              </a:rPr>
              <a:t>Dimick</a:t>
            </a: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76962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5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Un, </a:t>
            </a:r>
            <a:r>
              <a:rPr lang="en-US" dirty="0" err="1" smtClean="0"/>
              <a:t>une</a:t>
            </a:r>
            <a:r>
              <a:rPr lang="en-US" dirty="0" smtClean="0"/>
              <a:t>, des- the indefinite article</a:t>
            </a:r>
            <a:endParaRPr lang="en-US" dirty="0" smtClean="0"/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600" i="1" smtClean="0"/>
              <a:t>Use </a:t>
            </a:r>
            <a:r>
              <a:rPr lang="en-US" sz="3600" i="1" u="sng" smtClean="0">
                <a:solidFill>
                  <a:srgbClr val="FF0000"/>
                </a:solidFill>
              </a:rPr>
              <a:t>un</a:t>
            </a:r>
            <a:r>
              <a:rPr lang="en-US" sz="3600" i="1" smtClean="0"/>
              <a:t> for masculine nouns</a:t>
            </a:r>
          </a:p>
          <a:p>
            <a:r>
              <a:rPr lang="en-US" sz="4000" smtClean="0"/>
              <a:t>Un garçon</a:t>
            </a:r>
          </a:p>
          <a:p>
            <a:r>
              <a:rPr lang="en-US" sz="4000" smtClean="0"/>
              <a:t>Un élève</a:t>
            </a:r>
          </a:p>
          <a:p>
            <a:r>
              <a:rPr lang="en-US" sz="4000" smtClean="0"/>
              <a:t>Un prof</a:t>
            </a:r>
          </a:p>
        </p:txBody>
      </p:sp>
      <p:sp>
        <p:nvSpPr>
          <p:cNvPr id="34820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4000" i="1" smtClean="0"/>
              <a:t>Use </a:t>
            </a:r>
            <a:r>
              <a:rPr lang="en-US" sz="4000" i="1" u="sng" smtClean="0">
                <a:solidFill>
                  <a:srgbClr val="FF0000"/>
                </a:solidFill>
              </a:rPr>
              <a:t>une</a:t>
            </a:r>
            <a:r>
              <a:rPr lang="en-US" sz="4000" i="1" smtClean="0"/>
              <a:t> for feminine nouns</a:t>
            </a:r>
          </a:p>
          <a:p>
            <a:r>
              <a:rPr lang="en-US" sz="4000" smtClean="0"/>
              <a:t>Une fille</a:t>
            </a:r>
          </a:p>
          <a:p>
            <a:r>
              <a:rPr lang="en-US" sz="4000" smtClean="0"/>
              <a:t>Une élève</a:t>
            </a:r>
          </a:p>
          <a:p>
            <a:r>
              <a:rPr lang="en-US" sz="4000" smtClean="0"/>
              <a:t>Une prof</a:t>
            </a:r>
          </a:p>
          <a:p>
            <a:endParaRPr lang="en-US" smtClean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772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2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or Une?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600" i="1" smtClean="0"/>
              <a:t>Use </a:t>
            </a:r>
            <a:r>
              <a:rPr lang="en-US" sz="3600" i="1" u="sng" smtClean="0">
                <a:solidFill>
                  <a:srgbClr val="FF0000"/>
                </a:solidFill>
              </a:rPr>
              <a:t>un</a:t>
            </a:r>
            <a:r>
              <a:rPr lang="en-US" sz="3600" i="1" smtClean="0"/>
              <a:t> for masculine nouns</a:t>
            </a:r>
          </a:p>
          <a:p>
            <a:r>
              <a:rPr lang="en-US" sz="4000" smtClean="0"/>
              <a:t>Un garçon</a:t>
            </a:r>
          </a:p>
          <a:p>
            <a:r>
              <a:rPr lang="en-US" sz="4000" smtClean="0"/>
              <a:t>Un élève</a:t>
            </a:r>
          </a:p>
          <a:p>
            <a:r>
              <a:rPr lang="en-US" sz="4000" smtClean="0"/>
              <a:t>Un prof</a:t>
            </a:r>
          </a:p>
        </p:txBody>
      </p:sp>
      <p:sp>
        <p:nvSpPr>
          <p:cNvPr id="34820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4000" i="1" smtClean="0"/>
              <a:t>Use </a:t>
            </a:r>
            <a:r>
              <a:rPr lang="en-US" sz="4000" i="1" u="sng" smtClean="0">
                <a:solidFill>
                  <a:srgbClr val="FF0000"/>
                </a:solidFill>
              </a:rPr>
              <a:t>une</a:t>
            </a:r>
            <a:r>
              <a:rPr lang="en-US" sz="4000" i="1" smtClean="0"/>
              <a:t> for feminine nouns</a:t>
            </a:r>
          </a:p>
          <a:p>
            <a:r>
              <a:rPr lang="en-US" sz="4000" smtClean="0"/>
              <a:t>Une fille</a:t>
            </a:r>
          </a:p>
          <a:p>
            <a:r>
              <a:rPr lang="en-US" sz="4000" smtClean="0"/>
              <a:t>Une élève</a:t>
            </a:r>
          </a:p>
          <a:p>
            <a:r>
              <a:rPr lang="en-US" sz="4000" smtClean="0"/>
              <a:t>Une prof</a:t>
            </a:r>
          </a:p>
          <a:p>
            <a:endParaRPr lang="en-US" smtClean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or Une?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i="1" dirty="0" smtClean="0"/>
              <a:t>Use </a:t>
            </a:r>
            <a:r>
              <a:rPr lang="en-US" sz="3600" i="1" u="sng" dirty="0" smtClean="0">
                <a:solidFill>
                  <a:srgbClr val="FF0000"/>
                </a:solidFill>
              </a:rPr>
              <a:t>un</a:t>
            </a:r>
            <a:r>
              <a:rPr lang="en-US" sz="3600" i="1" dirty="0" smtClean="0"/>
              <a:t> for masculine nouns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tableau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</a:t>
            </a:r>
            <a:r>
              <a:rPr lang="en-US" sz="3200" dirty="0" err="1" smtClean="0"/>
              <a:t>ordinateur</a:t>
            </a:r>
            <a:endParaRPr lang="en-US" sz="32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</a:t>
            </a:r>
            <a:r>
              <a:rPr lang="en-US" sz="3200" dirty="0" err="1" smtClean="0"/>
              <a:t>lecteur</a:t>
            </a:r>
            <a:r>
              <a:rPr lang="en-US" sz="3200" dirty="0" smtClean="0"/>
              <a:t> de DVD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DVD, un CD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poster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Un bureau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i="1" dirty="0" smtClean="0"/>
              <a:t>Use </a:t>
            </a:r>
            <a:r>
              <a:rPr lang="en-US" sz="4000" i="1" u="sng" dirty="0" err="1" smtClean="0">
                <a:solidFill>
                  <a:srgbClr val="FF0000"/>
                </a:solidFill>
              </a:rPr>
              <a:t>une</a:t>
            </a:r>
            <a:r>
              <a:rPr lang="en-US" sz="4000" i="1" dirty="0" smtClean="0"/>
              <a:t> for feminine nouns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porte</a:t>
            </a:r>
            <a:endParaRPr lang="en-US" sz="32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chaise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carte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fenêtre</a:t>
            </a:r>
            <a:endParaRPr lang="en-US" sz="32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télévision</a:t>
            </a:r>
            <a:endParaRPr lang="en-US" sz="32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err="1" smtClean="0"/>
              <a:t>Une</a:t>
            </a:r>
            <a:r>
              <a:rPr lang="en-US" sz="3200" dirty="0" smtClean="0"/>
              <a:t> table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40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40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3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nouns plural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smtClean="0"/>
              <a:t>Une table-----------</a:t>
            </a:r>
            <a:r>
              <a:rPr lang="en-US" sz="4000" smtClean="0">
                <a:solidFill>
                  <a:srgbClr val="FF0000"/>
                </a:solidFill>
              </a:rPr>
              <a:t>des</a:t>
            </a:r>
            <a:r>
              <a:rPr lang="en-US" sz="4000" smtClean="0"/>
              <a:t> table</a:t>
            </a:r>
            <a:r>
              <a:rPr lang="en-US" sz="400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4000" smtClean="0"/>
              <a:t>Un garçon---------- </a:t>
            </a:r>
            <a:r>
              <a:rPr lang="en-US" sz="4000" smtClean="0">
                <a:solidFill>
                  <a:srgbClr val="FF0000"/>
                </a:solidFill>
              </a:rPr>
              <a:t>des</a:t>
            </a:r>
            <a:r>
              <a:rPr lang="en-US" sz="4000" smtClean="0"/>
              <a:t> garçon</a:t>
            </a:r>
            <a:r>
              <a:rPr lang="en-US" sz="400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4000" smtClean="0"/>
              <a:t>Un ordinateur----- </a:t>
            </a:r>
            <a:r>
              <a:rPr lang="en-US" sz="4000" smtClean="0">
                <a:solidFill>
                  <a:srgbClr val="FF0000"/>
                </a:solidFill>
              </a:rPr>
              <a:t>des</a:t>
            </a:r>
            <a:r>
              <a:rPr lang="en-US" sz="4000" smtClean="0"/>
              <a:t> ordinateur</a:t>
            </a:r>
            <a:r>
              <a:rPr lang="en-US" sz="400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4000" smtClean="0"/>
              <a:t>Un tableau--------- </a:t>
            </a:r>
            <a:r>
              <a:rPr lang="en-US" sz="4000" smtClean="0">
                <a:solidFill>
                  <a:srgbClr val="FF0000"/>
                </a:solidFill>
              </a:rPr>
              <a:t>des</a:t>
            </a:r>
            <a:r>
              <a:rPr lang="en-US" sz="4000" smtClean="0"/>
              <a:t> tableau</a:t>
            </a:r>
            <a:r>
              <a:rPr lang="en-US" sz="4000" smtClean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" name="Curved Up Arrow 3"/>
          <p:cNvSpPr/>
          <p:nvPr/>
        </p:nvSpPr>
        <p:spPr>
          <a:xfrm>
            <a:off x="5181600" y="3352800"/>
            <a:ext cx="5334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85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3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sentences negative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057400"/>
            <a:ext cx="3749675" cy="3962400"/>
          </a:xfrm>
        </p:spPr>
        <p:txBody>
          <a:bodyPr/>
          <a:lstStyle/>
          <a:p>
            <a:r>
              <a:rPr lang="en-US" sz="4000" smtClean="0"/>
              <a:t>Il y a un bureau.</a:t>
            </a:r>
          </a:p>
          <a:p>
            <a:r>
              <a:rPr lang="en-US" sz="4000" smtClean="0"/>
              <a:t>Il y a une table.</a:t>
            </a:r>
          </a:p>
          <a:p>
            <a:r>
              <a:rPr lang="en-US" sz="4000" smtClean="0"/>
              <a:t>Il y a des chaises.</a:t>
            </a:r>
            <a:r>
              <a:rPr lang="en-US" smtClean="0"/>
              <a:t>	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7892" name="Content Placeholder 3"/>
          <p:cNvSpPr>
            <a:spLocks noGrp="1"/>
          </p:cNvSpPr>
          <p:nvPr>
            <p:ph sz="quarter" idx="2"/>
          </p:nvPr>
        </p:nvSpPr>
        <p:spPr>
          <a:xfrm>
            <a:off x="4191000" y="2057400"/>
            <a:ext cx="4724400" cy="3962400"/>
          </a:xfrm>
        </p:spPr>
        <p:txBody>
          <a:bodyPr/>
          <a:lstStyle/>
          <a:p>
            <a:r>
              <a:rPr lang="en-US" sz="4000" smtClean="0"/>
              <a:t>Il </a:t>
            </a:r>
            <a:r>
              <a:rPr lang="en-US" sz="4000" smtClean="0">
                <a:solidFill>
                  <a:srgbClr val="FF0000"/>
                </a:solidFill>
              </a:rPr>
              <a:t>n’</a:t>
            </a:r>
            <a:r>
              <a:rPr lang="en-US" sz="4000" smtClean="0"/>
              <a:t>y a </a:t>
            </a:r>
            <a:r>
              <a:rPr lang="en-US" sz="4000" smtClean="0">
                <a:solidFill>
                  <a:srgbClr val="FF0000"/>
                </a:solidFill>
              </a:rPr>
              <a:t>pas</a:t>
            </a:r>
            <a:r>
              <a:rPr lang="en-US" sz="4000" smtClean="0"/>
              <a:t> de bureau.</a:t>
            </a:r>
          </a:p>
          <a:p>
            <a:r>
              <a:rPr lang="en-US" sz="4000" smtClean="0"/>
              <a:t>Il </a:t>
            </a:r>
            <a:r>
              <a:rPr lang="en-US" sz="4000" smtClean="0">
                <a:solidFill>
                  <a:srgbClr val="FF0000"/>
                </a:solidFill>
              </a:rPr>
              <a:t>n’</a:t>
            </a:r>
            <a:r>
              <a:rPr lang="en-US" sz="4000" smtClean="0"/>
              <a:t>y a </a:t>
            </a:r>
            <a:r>
              <a:rPr lang="en-US" sz="4000" smtClean="0">
                <a:solidFill>
                  <a:srgbClr val="FF0000"/>
                </a:solidFill>
              </a:rPr>
              <a:t>pas</a:t>
            </a:r>
            <a:r>
              <a:rPr lang="en-US" sz="4000" smtClean="0"/>
              <a:t> de table.</a:t>
            </a:r>
          </a:p>
          <a:p>
            <a:r>
              <a:rPr lang="en-US" sz="4000" smtClean="0"/>
              <a:t>Il </a:t>
            </a:r>
            <a:r>
              <a:rPr lang="en-US" sz="4000" smtClean="0">
                <a:solidFill>
                  <a:srgbClr val="FF0000"/>
                </a:solidFill>
              </a:rPr>
              <a:t>n’</a:t>
            </a:r>
            <a:r>
              <a:rPr lang="en-US" sz="4000" smtClean="0"/>
              <a:t>y a </a:t>
            </a:r>
            <a:r>
              <a:rPr lang="en-US" sz="4000" smtClean="0">
                <a:solidFill>
                  <a:srgbClr val="FF0000"/>
                </a:solidFill>
              </a:rPr>
              <a:t>pas</a:t>
            </a:r>
            <a:r>
              <a:rPr lang="en-US" sz="4000" smtClean="0"/>
              <a:t> de chaise.</a:t>
            </a:r>
          </a:p>
          <a:p>
            <a:pPr>
              <a:buFont typeface="Wingdings 2" pitchFamily="18" charset="2"/>
              <a:buNone/>
            </a:pPr>
            <a:endParaRPr lang="en-US" sz="2800" smtClean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85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9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sentences negative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err="1" smtClean="0"/>
              <a:t>Ça</a:t>
            </a:r>
            <a:r>
              <a:rPr lang="en-US" sz="4000" dirty="0" smtClean="0"/>
              <a:t> </a:t>
            </a:r>
            <a:r>
              <a:rPr lang="en-US" sz="4000" dirty="0" err="1" smtClean="0"/>
              <a:t>va</a:t>
            </a:r>
            <a:r>
              <a:rPr lang="en-US" sz="4000" dirty="0" smtClean="0"/>
              <a:t>.	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4000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err="1" smtClean="0"/>
              <a:t>J’ai</a:t>
            </a:r>
            <a:r>
              <a:rPr lang="en-US" sz="4000" dirty="0" smtClean="0"/>
              <a:t> 14 ans.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Il a un cahier.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4000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err="1" smtClean="0"/>
              <a:t>Répétez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900" dirty="0" err="1" smtClean="0"/>
              <a:t>Ça</a:t>
            </a:r>
            <a:r>
              <a:rPr lang="en-US" sz="3900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ne</a:t>
            </a:r>
            <a:r>
              <a:rPr lang="en-US" sz="3900" dirty="0" smtClean="0"/>
              <a:t> </a:t>
            </a:r>
            <a:r>
              <a:rPr lang="en-US" sz="3900" dirty="0" err="1" smtClean="0"/>
              <a:t>va</a:t>
            </a:r>
            <a:r>
              <a:rPr lang="en-US" sz="3900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pas</a:t>
            </a:r>
            <a:r>
              <a:rPr lang="en-US" sz="3900" dirty="0" smtClean="0"/>
              <a:t>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3900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900" dirty="0" smtClean="0"/>
              <a:t>Je </a:t>
            </a:r>
            <a:r>
              <a:rPr lang="en-US" sz="3900" dirty="0" err="1" smtClean="0">
                <a:solidFill>
                  <a:srgbClr val="FF0000"/>
                </a:solidFill>
              </a:rPr>
              <a:t>n’</a:t>
            </a:r>
            <a:r>
              <a:rPr lang="en-US" sz="3900" dirty="0" err="1" smtClean="0"/>
              <a:t>ai</a:t>
            </a:r>
            <a:r>
              <a:rPr lang="en-US" sz="3900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pas</a:t>
            </a:r>
            <a:r>
              <a:rPr lang="en-US" sz="3900" dirty="0" smtClean="0"/>
              <a:t> 14 ans.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900" dirty="0" smtClean="0"/>
              <a:t>Il </a:t>
            </a:r>
            <a:r>
              <a:rPr lang="en-US" sz="3900" dirty="0" err="1" smtClean="0">
                <a:solidFill>
                  <a:srgbClr val="FF0000"/>
                </a:solidFill>
              </a:rPr>
              <a:t>n’</a:t>
            </a:r>
            <a:r>
              <a:rPr lang="en-US" sz="3900" dirty="0" err="1" smtClean="0"/>
              <a:t>a</a:t>
            </a:r>
            <a:r>
              <a:rPr lang="en-US" sz="3900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pas</a:t>
            </a:r>
            <a:r>
              <a:rPr lang="en-US" sz="3900" dirty="0" smtClean="0"/>
              <a:t> de cahier.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3900" dirty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900" dirty="0" smtClean="0">
                <a:solidFill>
                  <a:srgbClr val="FF0000"/>
                </a:solidFill>
              </a:rPr>
              <a:t>Ne</a:t>
            </a:r>
            <a:r>
              <a:rPr lang="en-US" sz="3900" dirty="0" smtClean="0"/>
              <a:t> </a:t>
            </a:r>
            <a:r>
              <a:rPr lang="en-US" sz="3900" dirty="0" err="1" smtClean="0"/>
              <a:t>répétez</a:t>
            </a:r>
            <a:r>
              <a:rPr lang="en-US" sz="3900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pas</a:t>
            </a:r>
            <a:r>
              <a:rPr lang="en-US" sz="3900" dirty="0" smtClean="0"/>
              <a:t>!</a:t>
            </a:r>
            <a:endParaRPr lang="en-US" sz="39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1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71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Making sentences negative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4572000"/>
          </a:xfrm>
        </p:spPr>
        <p:txBody>
          <a:bodyPr/>
          <a:lstStyle/>
          <a:p>
            <a:r>
              <a:rPr lang="en-US" smtClean="0"/>
              <a:t>Find the verb				J’</a:t>
            </a:r>
            <a:r>
              <a:rPr lang="en-US" u="sng" smtClean="0">
                <a:solidFill>
                  <a:srgbClr val="FF0000"/>
                </a:solidFill>
              </a:rPr>
              <a:t>ai</a:t>
            </a:r>
          </a:p>
          <a:p>
            <a:r>
              <a:rPr lang="en-US" smtClean="0"/>
              <a:t>Put </a:t>
            </a:r>
            <a:r>
              <a:rPr lang="en-US" smtClean="0">
                <a:solidFill>
                  <a:srgbClr val="FF0000"/>
                </a:solidFill>
              </a:rPr>
              <a:t>n’</a:t>
            </a:r>
            <a:r>
              <a:rPr lang="en-US" smtClean="0"/>
              <a:t> or </a:t>
            </a:r>
            <a:r>
              <a:rPr lang="en-US" smtClean="0">
                <a:solidFill>
                  <a:srgbClr val="FF0000"/>
                </a:solidFill>
              </a:rPr>
              <a:t>ne</a:t>
            </a:r>
            <a:r>
              <a:rPr lang="en-US" smtClean="0"/>
              <a:t> in front of the verb		Je </a:t>
            </a:r>
            <a:r>
              <a:rPr lang="en-US" smtClean="0">
                <a:solidFill>
                  <a:srgbClr val="FF0000"/>
                </a:solidFill>
              </a:rPr>
              <a:t>n’ai</a:t>
            </a:r>
          </a:p>
          <a:p>
            <a:pPr lvl="1"/>
            <a:r>
              <a:rPr lang="en-US" smtClean="0"/>
              <a:t>Use </a:t>
            </a:r>
            <a:r>
              <a:rPr lang="en-US" smtClean="0">
                <a:solidFill>
                  <a:srgbClr val="FF0000"/>
                </a:solidFill>
              </a:rPr>
              <a:t>n’</a:t>
            </a:r>
            <a:r>
              <a:rPr lang="en-US" smtClean="0"/>
              <a:t> if the verb begins with a vowel</a:t>
            </a:r>
          </a:p>
          <a:p>
            <a:r>
              <a:rPr lang="en-US" smtClean="0"/>
              <a:t>Put </a:t>
            </a:r>
            <a:r>
              <a:rPr lang="en-US" smtClean="0">
                <a:solidFill>
                  <a:srgbClr val="FF0000"/>
                </a:solidFill>
              </a:rPr>
              <a:t>pas</a:t>
            </a:r>
            <a:r>
              <a:rPr lang="en-US" smtClean="0"/>
              <a:t> in back of the verb 			Je </a:t>
            </a:r>
            <a:r>
              <a:rPr lang="en-US" smtClean="0">
                <a:solidFill>
                  <a:srgbClr val="FF0000"/>
                </a:solidFill>
              </a:rPr>
              <a:t>n’ai pas</a:t>
            </a:r>
            <a:endParaRPr lang="en-US" smtClean="0"/>
          </a:p>
          <a:p>
            <a:r>
              <a:rPr lang="en-US" smtClean="0"/>
              <a:t>Instead of un, une or des- use de + noun	Je </a:t>
            </a:r>
            <a:r>
              <a:rPr lang="en-US" smtClean="0">
                <a:solidFill>
                  <a:srgbClr val="FF0000"/>
                </a:solidFill>
              </a:rPr>
              <a:t>n’ai pas de </a:t>
            </a:r>
            <a:r>
              <a:rPr lang="en-US" smtClean="0"/>
              <a:t>papier			</a:t>
            </a:r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3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</TotalTime>
  <Words>400</Words>
  <Application>Microsoft Office PowerPoint</Application>
  <PresentationFormat>On-screen Show (4:3)</PresentationFormat>
  <Paragraphs>182</Paragraphs>
  <Slides>16</Slides>
  <Notes>0</Notes>
  <HiddenSlides>0</HiddenSlides>
  <MMClips>18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Slide 1</vt:lpstr>
      <vt:lpstr>Slide 2</vt:lpstr>
      <vt:lpstr>Un, une, des- the indefinite article</vt:lpstr>
      <vt:lpstr>Un or Une?</vt:lpstr>
      <vt:lpstr>Un or Une?</vt:lpstr>
      <vt:lpstr>Making nouns plural</vt:lpstr>
      <vt:lpstr>Making sentences negative</vt:lpstr>
      <vt:lpstr>Making sentences negative</vt:lpstr>
      <vt:lpstr>Making sentences negative </vt:lpstr>
      <vt:lpstr>AVOIR: HAVE</vt:lpstr>
      <vt:lpstr>AVOIR: HAVE</vt:lpstr>
      <vt:lpstr>AVOIR: HAVE</vt:lpstr>
      <vt:lpstr>AVOIR: HAVE</vt:lpstr>
      <vt:lpstr>AVOIR: HAVE</vt:lpstr>
      <vt:lpstr>Un or Une?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1</cp:revision>
  <dcterms:created xsi:type="dcterms:W3CDTF">2014-07-01T12:22:02Z</dcterms:created>
  <dcterms:modified xsi:type="dcterms:W3CDTF">2014-07-01T12:30:45Z</dcterms:modified>
</cp:coreProperties>
</file>